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notesMasterIdLst>
    <p:notesMasterId r:id="rId24"/>
  </p:notesMasterIdLst>
  <p:sldIdLst>
    <p:sldId id="260" r:id="rId4"/>
    <p:sldId id="258" r:id="rId5"/>
    <p:sldId id="259" r:id="rId6"/>
    <p:sldId id="265" r:id="rId7"/>
    <p:sldId id="261" r:id="rId8"/>
    <p:sldId id="266" r:id="rId9"/>
    <p:sldId id="267" r:id="rId10"/>
    <p:sldId id="268" r:id="rId11"/>
    <p:sldId id="276" r:id="rId12"/>
    <p:sldId id="262" r:id="rId13"/>
    <p:sldId id="263" r:id="rId14"/>
    <p:sldId id="275" r:id="rId15"/>
    <p:sldId id="269" r:id="rId16"/>
    <p:sldId id="270" r:id="rId17"/>
    <p:sldId id="277" r:id="rId18"/>
    <p:sldId id="264" r:id="rId19"/>
    <p:sldId id="271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60"/>
  </p:normalViewPr>
  <p:slideViewPr>
    <p:cSldViewPr>
      <p:cViewPr varScale="1">
        <p:scale>
          <a:sx n="87" d="100"/>
          <a:sy n="8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A3633-82A3-4F2F-9C79-9ABA2796DDC5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A104-83D4-4904-97AF-F6E6585C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Clicking on “Virtual</a:t>
            </a:r>
            <a:r>
              <a:rPr lang="en-US" baseline="0" dirty="0" smtClean="0"/>
              <a:t> Field Trips” will bring you to the website you sent: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http://askatechteacher.wordpress.com/2009/10/27/10-great-virtual-field-trips/ </a:t>
            </a:r>
          </a:p>
          <a:p>
            <a:r>
              <a:rPr lang="en-US" dirty="0" smtClean="0"/>
              <a:t>Might want to mention that virtual</a:t>
            </a:r>
            <a:r>
              <a:rPr lang="en-US" baseline="0" dirty="0" smtClean="0"/>
              <a:t> field trips can be used across the content area… to inspire ideas for writing, to build background knowledge for literacy,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A104-83D4-4904-97AF-F6E6585C9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picture for an example third grade</a:t>
            </a:r>
            <a:r>
              <a:rPr lang="en-US" baseline="0" dirty="0" smtClean="0"/>
              <a:t> VOKI.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A104-83D4-4904-97AF-F6E6585C9F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6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3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3737" y="652464"/>
            <a:ext cx="6130396" cy="854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3738" y="1506538"/>
            <a:ext cx="6130925" cy="1304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9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3737" y="652464"/>
            <a:ext cx="6130396" cy="854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3738" y="1506538"/>
            <a:ext cx="6130925" cy="1304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8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9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6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8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9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9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3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0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6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8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1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8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3737" y="652464"/>
            <a:ext cx="6130396" cy="854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3738" y="1506538"/>
            <a:ext cx="6130925" cy="1304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93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3737" y="652464"/>
            <a:ext cx="6130396" cy="854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3738" y="1506538"/>
            <a:ext cx="6130925" cy="1304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8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6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3A5B-8197-49E6-AB85-A1141BE9F65C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4974-E352-49ED-8F42-3A03F8BE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ooktrailersforreaders.com/Melonhead+Student+Book+Trailer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N4u4hWDLao#t=15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ilmeducation.org/resources/primary/teaching_with_film/using_film_trailers/introduction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i.com/pickup.php?scid=10099388&amp;height=267&amp;width=2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abberize.com/view/id/1144314" TargetMode="External"/><Relationship Id="rId2" Type="http://schemas.openxmlformats.org/officeDocument/2006/relationships/hyperlink" Target="http://blabberize.com/view/id/114848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youtube.com/watch?v=6pDSjOcFM3U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wEm0ljpIUAk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nkhTA6MQ3B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s/category/math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bbc.co.uk/schools/scienceclips/ages/7_8/science_7_8.s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://teachingamericanhistory.org/static/neh/interactives/americanrevolution/" TargetMode="External"/><Relationship Id="rId4" Type="http://schemas.openxmlformats.org/officeDocument/2006/relationships/hyperlink" Target="http://www.nhusd.k12.ca.us/ALVE/media/virtual_science2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.ted.com/lessons/the-case-against-good-and-bad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katechteacher.wordpress.com/2009/10/27/10-great-virtual-field-trip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www.hasdhawks.org/webpages/phavanko/virtual.cfm?subpage=151169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o4.gettingsmart.com/wp-content/uploads/2013/07/Concept-of-Learning-Featur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0072"/>
            <a:ext cx="7489372" cy="52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6686" y="-89319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6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Engaging Your Students</a:t>
            </a:r>
            <a:endParaRPr lang="en-US" sz="46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2681"/>
            <a:ext cx="908957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How do YOU engage your students?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TEXT </a:t>
            </a:r>
            <a:r>
              <a:rPr lang="en-US" sz="3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737610</a:t>
            </a:r>
            <a:r>
              <a:rPr lang="en-US" sz="3200" dirty="0" smtClean="0">
                <a:latin typeface="Berlin Sans FB" panose="020E0602020502020306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and your response </a:t>
            </a:r>
            <a:r>
              <a:rPr lang="en-US" sz="3200" dirty="0" smtClean="0">
                <a:latin typeface="Berlin Sans FB" panose="020E0602020502020306" pitchFamily="34" charset="0"/>
              </a:rPr>
              <a:t>to </a:t>
            </a:r>
            <a:r>
              <a:rPr lang="en-US" sz="3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37607</a:t>
            </a:r>
            <a:endParaRPr lang="en-US" sz="32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Book Trailers 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429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-Point Star 2"/>
          <p:cNvSpPr/>
          <p:nvPr/>
        </p:nvSpPr>
        <p:spPr>
          <a:xfrm>
            <a:off x="4343400" y="1524000"/>
            <a:ext cx="4191000" cy="4724400"/>
          </a:xfrm>
          <a:prstGeom prst="star6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2743200"/>
            <a:ext cx="3048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Get kids excited about upcoming extended texts!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Hook your guided reading group on their next book.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30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Movie Trailers 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58199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Movie Trailers 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22132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9971" y="5812971"/>
            <a:ext cx="7467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Movies coming soon to theaters or recently released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15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Voki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525963"/>
          </a:xfrm>
        </p:spPr>
        <p:txBody>
          <a:bodyPr/>
          <a:lstStyle/>
          <a:p>
            <a:r>
              <a:rPr lang="en-US" dirty="0" smtClean="0"/>
              <a:t>Free, web tool that allows you to create customized speaking characters</a:t>
            </a:r>
          </a:p>
          <a:p>
            <a:pPr lvl="1"/>
            <a:r>
              <a:rPr lang="en-US" dirty="0" smtClean="0"/>
              <a:t>Teachers use to increase engagement</a:t>
            </a:r>
          </a:p>
          <a:p>
            <a:pPr lvl="1"/>
            <a:r>
              <a:rPr lang="en-US" dirty="0" smtClean="0"/>
              <a:t>Students use to share their knowledge and learning. </a:t>
            </a:r>
            <a:endParaRPr lang="en-US" dirty="0"/>
          </a:p>
        </p:txBody>
      </p:sp>
      <p:pic>
        <p:nvPicPr>
          <p:cNvPr id="2050" name="Picture 2" descr="https://klearning.ict.kis.ac.th/kwiki/images/d/d2/Voki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77" y="2057400"/>
            <a:ext cx="431690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8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Blabberize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Turn pictures into talking animations</a:t>
            </a:r>
          </a:p>
          <a:p>
            <a:pPr lvl="1"/>
            <a:r>
              <a:rPr lang="en-US" dirty="0" smtClean="0"/>
              <a:t>Introduce topics (overview)</a:t>
            </a:r>
          </a:p>
          <a:p>
            <a:pPr lvl="1"/>
            <a:r>
              <a:rPr lang="en-US" dirty="0" smtClean="0"/>
              <a:t>Present </a:t>
            </a:r>
            <a:r>
              <a:rPr lang="en-US" dirty="0" smtClean="0">
                <a:hlinkClick r:id="rId2"/>
              </a:rPr>
              <a:t>historical figures</a:t>
            </a:r>
            <a:r>
              <a:rPr lang="en-US" dirty="0" smtClean="0"/>
              <a:t> in Social Studies with their pictures</a:t>
            </a:r>
          </a:p>
          <a:p>
            <a:pPr lvl="1"/>
            <a:r>
              <a:rPr lang="en-US" dirty="0" smtClean="0"/>
              <a:t>Use pop-culture people in pictures to present problems or content. </a:t>
            </a:r>
          </a:p>
          <a:p>
            <a:pPr lvl="1"/>
            <a:r>
              <a:rPr lang="en-US" dirty="0" smtClean="0">
                <a:hlinkClick r:id="rId3"/>
              </a:rPr>
              <a:t>Students</a:t>
            </a:r>
            <a:r>
              <a:rPr lang="en-US" dirty="0" smtClean="0"/>
              <a:t> create to share knowledge (animal adaptations)</a:t>
            </a:r>
            <a:endParaRPr lang="en-US" dirty="0"/>
          </a:p>
        </p:txBody>
      </p:sp>
      <p:pic>
        <p:nvPicPr>
          <p:cNvPr id="4098" name="Picture 2" descr="http://grimshawwebtools.pbworks.com/f/1302748770/gwblab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0"/>
            <a:ext cx="259227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scoop.it/JhAdtglyyMt1IxnI0WvfTDl72eJkfbmt4t8yenImKBVvK0kTmF0xjctABnaLJIm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23088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399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Turn and Talk</a:t>
            </a:r>
            <a:endParaRPr lang="en-US" sz="60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Talk with the people around you about how you might use these tools and resources to support student engagement and enhance instruction!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3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MUSIC</a:t>
            </a:r>
            <a:endParaRPr lang="en-US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hlinkClick r:id="rId2"/>
              </a:rPr>
              <a:t>Katy Perry parody for conjunctions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  <a:hlinkClick r:id="rId3"/>
              </a:rPr>
              <a:t>Justin Bieber’s “Baby”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  <a:hlinkClick r:id="rId4"/>
              </a:rPr>
              <a:t>Beatles “Yellow Submarine” </a:t>
            </a:r>
            <a:endParaRPr lang="en-US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68279"/>
            <a:ext cx="441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" y="152400"/>
            <a:ext cx="1753667" cy="106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494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Virtual Simulations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BBC Science Simulations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PhET Interactive Simulations</a:t>
            </a:r>
            <a:r>
              <a:rPr lang="en-US" dirty="0" smtClean="0"/>
              <a:t> (Science and Math Resources)</a:t>
            </a:r>
          </a:p>
          <a:p>
            <a:r>
              <a:rPr lang="en-US" dirty="0" smtClean="0">
                <a:hlinkClick r:id="rId4"/>
              </a:rPr>
              <a:t>Virtual Science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Teaching American History Simulations</a:t>
            </a:r>
            <a:r>
              <a:rPr lang="en-US" dirty="0" smtClean="0"/>
              <a:t> (Key historical events in interactive formats)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2" y="1587954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86225"/>
            <a:ext cx="3895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6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Tween Tribune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299" y="1524000"/>
            <a:ext cx="8534400" cy="3886200"/>
          </a:xfrm>
        </p:spPr>
        <p:txBody>
          <a:bodyPr/>
          <a:lstStyle/>
          <a:p>
            <a:r>
              <a:rPr lang="en-US" dirty="0" smtClean="0"/>
              <a:t>Literacy resources related to kid-friendly news</a:t>
            </a:r>
          </a:p>
          <a:p>
            <a:r>
              <a:rPr lang="en-US" dirty="0" smtClean="0"/>
              <a:t>Leveled articles related to diverse topics</a:t>
            </a:r>
          </a:p>
          <a:p>
            <a:r>
              <a:rPr lang="en-US" dirty="0" smtClean="0"/>
              <a:t>Embedded questions and discussion points (can be answered online or on paper)</a:t>
            </a:r>
            <a:endParaRPr lang="en-US" dirty="0"/>
          </a:p>
        </p:txBody>
      </p:sp>
      <p:pic>
        <p:nvPicPr>
          <p:cNvPr id="3074" name="Picture 2" descr="http://blogs.emich.edu/edmt/files/2010/02/New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780398" cy="32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5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QR Codes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299" y="1524000"/>
            <a:ext cx="8534400" cy="3886200"/>
          </a:xfrm>
        </p:spPr>
        <p:txBody>
          <a:bodyPr/>
          <a:lstStyle/>
          <a:p>
            <a:r>
              <a:rPr lang="en-US" dirty="0" smtClean="0"/>
              <a:t>A black and white image used to share information</a:t>
            </a:r>
          </a:p>
          <a:p>
            <a:pPr lvl="1"/>
            <a:r>
              <a:rPr lang="en-US" dirty="0" smtClean="0"/>
              <a:t>Word Problems </a:t>
            </a:r>
          </a:p>
          <a:p>
            <a:pPr lvl="1"/>
            <a:r>
              <a:rPr lang="en-US" dirty="0" smtClean="0"/>
              <a:t>Links to additional resources</a:t>
            </a:r>
          </a:p>
          <a:p>
            <a:pPr lvl="1"/>
            <a:r>
              <a:rPr lang="en-US" dirty="0" smtClean="0"/>
              <a:t>Extension tasks</a:t>
            </a:r>
          </a:p>
          <a:p>
            <a:pPr lvl="1"/>
            <a:r>
              <a:rPr lang="en-US" dirty="0" smtClean="0"/>
              <a:t>Self-Checking codes</a:t>
            </a:r>
          </a:p>
          <a:p>
            <a:pPr lvl="1"/>
            <a:r>
              <a:rPr lang="en-US" dirty="0" smtClean="0"/>
              <a:t>Clues to scavenger hunt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79820"/>
            <a:ext cx="6629400" cy="25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4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7162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Infusing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7086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Increasing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Maggie Phillips</a:t>
            </a:r>
          </a:p>
          <a:p>
            <a:pPr algn="ctr"/>
            <a:r>
              <a:rPr lang="en-US" sz="24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Kenya </a:t>
            </a:r>
            <a:r>
              <a:rPr lang="en-US" sz="2400" dirty="0" err="1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Ransey</a:t>
            </a:r>
            <a:endParaRPr lang="en-US" sz="2400" dirty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0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399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Turn and Talk</a:t>
            </a:r>
            <a:endParaRPr lang="en-US" sz="60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Talk with the people around you about how you might use these tools and resources to support student engagement and enhance instruction!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3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52400"/>
            <a:ext cx="6130396" cy="854604"/>
          </a:xfrm>
        </p:spPr>
        <p:txBody>
          <a:bodyPr/>
          <a:lstStyle/>
          <a:p>
            <a:pPr algn="ctr"/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066800"/>
            <a:ext cx="7434944" cy="22860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Engaged students make a </a:t>
            </a:r>
            <a:r>
              <a:rPr lang="en-US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psychological</a:t>
            </a:r>
            <a:r>
              <a:rPr lang="en-US" sz="2800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investment</a:t>
            </a:r>
            <a:r>
              <a:rPr lang="en-US" sz="2800" dirty="0">
                <a:solidFill>
                  <a:srgbClr val="92D050"/>
                </a:solidFill>
              </a:rPr>
              <a:t> in learning and take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pride</a:t>
            </a:r>
            <a:r>
              <a:rPr lang="en-US" sz="2800" dirty="0">
                <a:solidFill>
                  <a:srgbClr val="92D050"/>
                </a:solidFill>
              </a:rPr>
              <a:t> in their effort.  Because their work has clear meaning to their lives, they remain </a:t>
            </a:r>
            <a:r>
              <a:rPr lang="en-US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actively</a:t>
            </a:r>
            <a:r>
              <a:rPr lang="en-US" sz="2800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involved</a:t>
            </a:r>
            <a:r>
              <a:rPr lang="en-US" sz="2800" dirty="0">
                <a:solidFill>
                  <a:srgbClr val="92D050"/>
                </a:solidFill>
              </a:rPr>
              <a:t> in understanding and internalizing content instead of simply earning grades.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52400"/>
            <a:ext cx="6130396" cy="8546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Session Objective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143000"/>
            <a:ext cx="7010400" cy="2286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Share a variety of digital tools and resources that can be used by third grade teachers to increase instructional effectiveness and increase student engagement. </a:t>
            </a:r>
            <a:endParaRPr lang="en-US" sz="2800" dirty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8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24565" y="2967335"/>
            <a:ext cx="9593140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ENGAGEMENT STRATEGIES</a:t>
            </a:r>
            <a:endParaRPr lang="en-US" sz="6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4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533400"/>
            <a:ext cx="601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Social Learning Platform for teachers, students, and parents</a:t>
            </a:r>
          </a:p>
          <a:p>
            <a:pPr lvl="1"/>
            <a:r>
              <a:rPr lang="en-US" dirty="0" smtClean="0"/>
              <a:t>Post information for students to access online</a:t>
            </a:r>
          </a:p>
          <a:p>
            <a:pPr lvl="1"/>
            <a:r>
              <a:rPr lang="en-US" dirty="0" smtClean="0"/>
              <a:t>Create polls and gather data</a:t>
            </a:r>
          </a:p>
          <a:p>
            <a:pPr lvl="1"/>
            <a:r>
              <a:rPr lang="en-US" dirty="0" smtClean="0"/>
              <a:t>Create collaborative learning groups</a:t>
            </a:r>
          </a:p>
          <a:p>
            <a:pPr lvl="1"/>
            <a:r>
              <a:rPr lang="en-US" dirty="0" smtClean="0"/>
              <a:t>Share digital resources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46514"/>
            <a:ext cx="4874391" cy="37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TedED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: Lessons Worth Sharing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4038600" cy="4068763"/>
          </a:xfrm>
        </p:spPr>
        <p:txBody>
          <a:bodyPr/>
          <a:lstStyle/>
          <a:p>
            <a:r>
              <a:rPr lang="en-US" dirty="0" smtClean="0"/>
              <a:t>Video Clips and Lesson Resources related to all content areas</a:t>
            </a:r>
          </a:p>
          <a:p>
            <a:r>
              <a:rPr lang="en-US" dirty="0" smtClean="0"/>
              <a:t>Teacher created with visuals and diverse animations</a:t>
            </a:r>
          </a:p>
          <a:p>
            <a:r>
              <a:rPr lang="en-US" dirty="0" smtClean="0"/>
              <a:t>Lesson and video creation tools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5362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7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Virtual Field Trips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Virtual Field Trips</a:t>
            </a:r>
            <a:r>
              <a:rPr lang="en-US" dirty="0" smtClean="0">
                <a:solidFill>
                  <a:schemeClr val="bg1"/>
                </a:solidFill>
              </a:rPr>
              <a:t> to build background knowledge and ignite student interest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Ellis Island Virtual Field Trip</a:t>
            </a:r>
            <a:r>
              <a:rPr lang="en-US" dirty="0" smtClean="0">
                <a:solidFill>
                  <a:schemeClr val="bg1"/>
                </a:solidFill>
              </a:rPr>
              <a:t> (integrates content, reading of extended texts, and ELA standards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857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399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Turn and Talk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Talk with the people around you about how you might use these tools and resources to support student engagement and enhance instruction!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526</Words>
  <Application>Microsoft Office PowerPoint</Application>
  <PresentationFormat>On-screen Show (4:3)</PresentationFormat>
  <Paragraphs>77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iRespondGraphMaster</vt:lpstr>
      <vt:lpstr>iRespondQuestionMaster</vt:lpstr>
      <vt:lpstr>Engaging Your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TedED: Lessons Worth Sharing</vt:lpstr>
      <vt:lpstr>Virtual Field Trips</vt:lpstr>
      <vt:lpstr>PowerPoint Presentation</vt:lpstr>
      <vt:lpstr>Book Trailers </vt:lpstr>
      <vt:lpstr>Lesson Movie Trailers </vt:lpstr>
      <vt:lpstr>Lesson Movie Trailers </vt:lpstr>
      <vt:lpstr>Voki</vt:lpstr>
      <vt:lpstr>Blabberize </vt:lpstr>
      <vt:lpstr>PowerPoint Presentation</vt:lpstr>
      <vt:lpstr>Use MUSIC</vt:lpstr>
      <vt:lpstr>Virtual Simulations </vt:lpstr>
      <vt:lpstr>Tween Tribune </vt:lpstr>
      <vt:lpstr>QR Codes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Phillips</dc:creator>
  <cp:lastModifiedBy>Maggie Phillips</cp:lastModifiedBy>
  <cp:revision>34</cp:revision>
  <dcterms:created xsi:type="dcterms:W3CDTF">2014-07-18T01:02:35Z</dcterms:created>
  <dcterms:modified xsi:type="dcterms:W3CDTF">2014-07-30T13:45:46Z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